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6" r:id="rId2"/>
    <p:sldId id="284" r:id="rId3"/>
    <p:sldId id="256" r:id="rId4"/>
    <p:sldId id="258" r:id="rId5"/>
    <p:sldId id="257" r:id="rId6"/>
    <p:sldId id="293" r:id="rId7"/>
    <p:sldId id="259" r:id="rId8"/>
    <p:sldId id="287" r:id="rId9"/>
    <p:sldId id="288" r:id="rId10"/>
    <p:sldId id="289" r:id="rId11"/>
    <p:sldId id="290" r:id="rId12"/>
    <p:sldId id="291" r:id="rId13"/>
    <p:sldId id="292" r:id="rId14"/>
    <p:sldId id="285" r:id="rId15"/>
    <p:sldId id="283" r:id="rId16"/>
    <p:sldId id="286"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4660"/>
  </p:normalViewPr>
  <p:slideViewPr>
    <p:cSldViewPr snapToGrid="0">
      <p:cViewPr>
        <p:scale>
          <a:sx n="75" d="100"/>
          <a:sy n="75" d="100"/>
        </p:scale>
        <p:origin x="-528" y="-5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9C2F144-206A-47EF-ACED-B4B69550E19A}" type="datetimeFigureOut">
              <a:rPr lang="en-US" smtClean="0"/>
              <a:pPr/>
              <a:t>4/15/2017</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D828BA-DBF7-405C-AF5B-942C3204C204}"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F353FC66-7486-4C17-BE1A-52389C92E47C}" type="datetimeFigureOut">
              <a:rPr lang="en-IN" smtClean="0"/>
              <a:pPr/>
              <a:t>15-04-2017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4E540F-DA25-4A44-A68F-20AFCC2161AF}" type="slidenum">
              <a:rPr lang="en-IN" smtClean="0"/>
              <a:pPr/>
              <a:t>‹#›</a:t>
            </a:fld>
            <a:endParaRPr lang="en-IN"/>
          </a:p>
        </p:txBody>
      </p:sp>
    </p:spTree>
    <p:extLst>
      <p:ext uri="{BB962C8B-B14F-4D97-AF65-F5344CB8AC3E}">
        <p14:creationId xmlns="" xmlns:p14="http://schemas.microsoft.com/office/powerpoint/2010/main" val="2631601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353FC66-7486-4C17-BE1A-52389C92E47C}" type="datetimeFigureOut">
              <a:rPr lang="en-IN" smtClean="0"/>
              <a:pPr/>
              <a:t>15-04-2017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4E540F-DA25-4A44-A68F-20AFCC2161AF}" type="slidenum">
              <a:rPr lang="en-IN" smtClean="0"/>
              <a:pPr/>
              <a:t>‹#›</a:t>
            </a:fld>
            <a:endParaRPr lang="en-IN"/>
          </a:p>
        </p:txBody>
      </p:sp>
    </p:spTree>
    <p:extLst>
      <p:ext uri="{BB962C8B-B14F-4D97-AF65-F5344CB8AC3E}">
        <p14:creationId xmlns="" xmlns:p14="http://schemas.microsoft.com/office/powerpoint/2010/main" val="1639796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353FC66-7486-4C17-BE1A-52389C92E47C}" type="datetimeFigureOut">
              <a:rPr lang="en-IN" smtClean="0"/>
              <a:pPr/>
              <a:t>15-04-2017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4E540F-DA25-4A44-A68F-20AFCC2161AF}" type="slidenum">
              <a:rPr lang="en-IN" smtClean="0"/>
              <a:pPr/>
              <a:t>‹#›</a:t>
            </a:fld>
            <a:endParaRPr lang="en-IN"/>
          </a:p>
        </p:txBody>
      </p:sp>
    </p:spTree>
    <p:extLst>
      <p:ext uri="{BB962C8B-B14F-4D97-AF65-F5344CB8AC3E}">
        <p14:creationId xmlns="" xmlns:p14="http://schemas.microsoft.com/office/powerpoint/2010/main" val="2416965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353FC66-7486-4C17-BE1A-52389C92E47C}" type="datetimeFigureOut">
              <a:rPr lang="en-IN" smtClean="0"/>
              <a:pPr/>
              <a:t>15-04-2017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4E540F-DA25-4A44-A68F-20AFCC2161AF}" type="slidenum">
              <a:rPr lang="en-IN" smtClean="0"/>
              <a:pPr/>
              <a:t>‹#›</a:t>
            </a:fld>
            <a:endParaRPr lang="en-IN"/>
          </a:p>
        </p:txBody>
      </p:sp>
    </p:spTree>
    <p:extLst>
      <p:ext uri="{BB962C8B-B14F-4D97-AF65-F5344CB8AC3E}">
        <p14:creationId xmlns="" xmlns:p14="http://schemas.microsoft.com/office/powerpoint/2010/main" val="2032815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53FC66-7486-4C17-BE1A-52389C92E47C}" type="datetimeFigureOut">
              <a:rPr lang="en-IN" smtClean="0"/>
              <a:pPr/>
              <a:t>15-04-2017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4E540F-DA25-4A44-A68F-20AFCC2161AF}" type="slidenum">
              <a:rPr lang="en-IN" smtClean="0"/>
              <a:pPr/>
              <a:t>‹#›</a:t>
            </a:fld>
            <a:endParaRPr lang="en-IN"/>
          </a:p>
        </p:txBody>
      </p:sp>
    </p:spTree>
    <p:extLst>
      <p:ext uri="{BB962C8B-B14F-4D97-AF65-F5344CB8AC3E}">
        <p14:creationId xmlns="" xmlns:p14="http://schemas.microsoft.com/office/powerpoint/2010/main" val="29936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353FC66-7486-4C17-BE1A-52389C92E47C}" type="datetimeFigureOut">
              <a:rPr lang="en-IN" smtClean="0"/>
              <a:pPr/>
              <a:t>15-04-2017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4E540F-DA25-4A44-A68F-20AFCC2161AF}" type="slidenum">
              <a:rPr lang="en-IN" smtClean="0"/>
              <a:pPr/>
              <a:t>‹#›</a:t>
            </a:fld>
            <a:endParaRPr lang="en-IN"/>
          </a:p>
        </p:txBody>
      </p:sp>
    </p:spTree>
    <p:extLst>
      <p:ext uri="{BB962C8B-B14F-4D97-AF65-F5344CB8AC3E}">
        <p14:creationId xmlns="" xmlns:p14="http://schemas.microsoft.com/office/powerpoint/2010/main" val="1168648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353FC66-7486-4C17-BE1A-52389C92E47C}" type="datetimeFigureOut">
              <a:rPr lang="en-IN" smtClean="0"/>
              <a:pPr/>
              <a:t>15-04-2017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84E540F-DA25-4A44-A68F-20AFCC2161AF}" type="slidenum">
              <a:rPr lang="en-IN" smtClean="0"/>
              <a:pPr/>
              <a:t>‹#›</a:t>
            </a:fld>
            <a:endParaRPr lang="en-IN"/>
          </a:p>
        </p:txBody>
      </p:sp>
    </p:spTree>
    <p:extLst>
      <p:ext uri="{BB962C8B-B14F-4D97-AF65-F5344CB8AC3E}">
        <p14:creationId xmlns="" xmlns:p14="http://schemas.microsoft.com/office/powerpoint/2010/main" val="1328556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353FC66-7486-4C17-BE1A-52389C92E47C}" type="datetimeFigureOut">
              <a:rPr lang="en-IN" smtClean="0"/>
              <a:pPr/>
              <a:t>15-04-2017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84E540F-DA25-4A44-A68F-20AFCC2161AF}" type="slidenum">
              <a:rPr lang="en-IN" smtClean="0"/>
              <a:pPr/>
              <a:t>‹#›</a:t>
            </a:fld>
            <a:endParaRPr lang="en-IN"/>
          </a:p>
        </p:txBody>
      </p:sp>
    </p:spTree>
    <p:extLst>
      <p:ext uri="{BB962C8B-B14F-4D97-AF65-F5344CB8AC3E}">
        <p14:creationId xmlns="" xmlns:p14="http://schemas.microsoft.com/office/powerpoint/2010/main" val="4286399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53FC66-7486-4C17-BE1A-52389C92E47C}" type="datetimeFigureOut">
              <a:rPr lang="en-IN" smtClean="0"/>
              <a:pPr/>
              <a:t>15-04-2017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84E540F-DA25-4A44-A68F-20AFCC2161AF}" type="slidenum">
              <a:rPr lang="en-IN" smtClean="0"/>
              <a:pPr/>
              <a:t>‹#›</a:t>
            </a:fld>
            <a:endParaRPr lang="en-IN"/>
          </a:p>
        </p:txBody>
      </p:sp>
    </p:spTree>
    <p:extLst>
      <p:ext uri="{BB962C8B-B14F-4D97-AF65-F5344CB8AC3E}">
        <p14:creationId xmlns="" xmlns:p14="http://schemas.microsoft.com/office/powerpoint/2010/main" val="1605389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53FC66-7486-4C17-BE1A-52389C92E47C}" type="datetimeFigureOut">
              <a:rPr lang="en-IN" smtClean="0"/>
              <a:pPr/>
              <a:t>15-04-2017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4E540F-DA25-4A44-A68F-20AFCC2161AF}" type="slidenum">
              <a:rPr lang="en-IN" smtClean="0"/>
              <a:pPr/>
              <a:t>‹#›</a:t>
            </a:fld>
            <a:endParaRPr lang="en-IN"/>
          </a:p>
        </p:txBody>
      </p:sp>
    </p:spTree>
    <p:extLst>
      <p:ext uri="{BB962C8B-B14F-4D97-AF65-F5344CB8AC3E}">
        <p14:creationId xmlns="" xmlns:p14="http://schemas.microsoft.com/office/powerpoint/2010/main" val="2375728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53FC66-7486-4C17-BE1A-52389C92E47C}" type="datetimeFigureOut">
              <a:rPr lang="en-IN" smtClean="0"/>
              <a:pPr/>
              <a:t>15-04-2017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4E540F-DA25-4A44-A68F-20AFCC2161AF}" type="slidenum">
              <a:rPr lang="en-IN" smtClean="0"/>
              <a:pPr/>
              <a:t>‹#›</a:t>
            </a:fld>
            <a:endParaRPr lang="en-IN"/>
          </a:p>
        </p:txBody>
      </p:sp>
    </p:spTree>
    <p:extLst>
      <p:ext uri="{BB962C8B-B14F-4D97-AF65-F5344CB8AC3E}">
        <p14:creationId xmlns="" xmlns:p14="http://schemas.microsoft.com/office/powerpoint/2010/main" val="3552941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53FC66-7486-4C17-BE1A-52389C92E47C}" type="datetimeFigureOut">
              <a:rPr lang="en-IN" smtClean="0"/>
              <a:pPr/>
              <a:t>15-04-2017</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4E540F-DA25-4A44-A68F-20AFCC2161AF}" type="slidenum">
              <a:rPr lang="en-IN" smtClean="0"/>
              <a:pPr/>
              <a:t>‹#›</a:t>
            </a:fld>
            <a:endParaRPr lang="en-IN"/>
          </a:p>
        </p:txBody>
      </p:sp>
    </p:spTree>
    <p:extLst>
      <p:ext uri="{BB962C8B-B14F-4D97-AF65-F5344CB8AC3E}">
        <p14:creationId xmlns="" xmlns:p14="http://schemas.microsoft.com/office/powerpoint/2010/main" val="3261141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rame02.gif"/>
          <p:cNvPicPr>
            <a:picLocks noChangeAspect="1"/>
          </p:cNvPicPr>
          <p:nvPr/>
        </p:nvPicPr>
        <p:blipFill>
          <a:blip r:embed="rId2"/>
          <a:stretch>
            <a:fillRect/>
          </a:stretch>
        </p:blipFill>
        <p:spPr>
          <a:xfrm>
            <a:off x="0" y="0"/>
            <a:ext cx="12192000" cy="6858000"/>
          </a:xfrm>
          <a:prstGeom prst="rect">
            <a:avLst/>
          </a:prstGeom>
        </p:spPr>
      </p:pic>
      <p:pic>
        <p:nvPicPr>
          <p:cNvPr id="5" name="Picture 4" descr="f25384241048a8803318276a6fb1908c.jpg"/>
          <p:cNvPicPr>
            <a:picLocks noChangeAspect="1"/>
          </p:cNvPicPr>
          <p:nvPr/>
        </p:nvPicPr>
        <p:blipFill>
          <a:blip r:embed="rId3"/>
          <a:stretch>
            <a:fillRect/>
          </a:stretch>
        </p:blipFill>
        <p:spPr>
          <a:xfrm>
            <a:off x="734097" y="553792"/>
            <a:ext cx="10753858" cy="5727364"/>
          </a:xfrm>
          <a:prstGeom prst="rect">
            <a:avLst/>
          </a:prstGeom>
        </p:spPr>
      </p:pic>
      <p:sp>
        <p:nvSpPr>
          <p:cNvPr id="6" name="Rectangle 5"/>
          <p:cNvSpPr/>
          <p:nvPr/>
        </p:nvSpPr>
        <p:spPr>
          <a:xfrm>
            <a:off x="4744707" y="5357826"/>
            <a:ext cx="3321743" cy="923330"/>
          </a:xfrm>
          <a:prstGeom prst="rect">
            <a:avLst/>
          </a:prstGeom>
          <a:noFill/>
        </p:spPr>
        <p:txBody>
          <a:bodyPr wrap="none" lIns="91440" tIns="45720" rIns="91440" bIns="45720">
            <a:spAutoFit/>
          </a:bodyPr>
          <a:lstStyle/>
          <a:p>
            <a:pPr algn="ctr"/>
            <a:r>
              <a:rPr lang="en-US" sz="54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AR CHRISTY" pitchFamily="2" charset="0"/>
              </a:rPr>
              <a:t>LOADING</a:t>
            </a:r>
          </a:p>
        </p:txBody>
      </p:sp>
      <p:sp>
        <p:nvSpPr>
          <p:cNvPr id="7" name="Right Arrow 6"/>
          <p:cNvSpPr/>
          <p:nvPr/>
        </p:nvSpPr>
        <p:spPr>
          <a:xfrm>
            <a:off x="4708864" y="443898"/>
            <a:ext cx="3357586" cy="132050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2400" dirty="0">
                <a:latin typeface="AR CENA" pitchFamily="2" charset="0"/>
              </a:rPr>
              <a:t>CLICK HERE TO BEGIN</a:t>
            </a:r>
          </a:p>
        </p:txBody>
      </p:sp>
    </p:spTree>
    <p:extLst>
      <p:ext uri="{BB962C8B-B14F-4D97-AF65-F5344CB8AC3E}">
        <p14:creationId xmlns="" xmlns:p14="http://schemas.microsoft.com/office/powerpoint/2010/main" val="413531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10000" fill="remove" grpId="0" nodeType="with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par>
                                <p:cTn id="8" presetID="34" presetClass="entr" presetSubtype="0" fill="hold" grpId="0" nodeType="withEffect">
                                  <p:stCondLst>
                                    <p:cond delay="6000"/>
                                  </p:stCondLst>
                                  <p:childTnLst>
                                    <p:set>
                                      <p:cBhvr>
                                        <p:cTn id="9" dur="1" fill="hold">
                                          <p:stCondLst>
                                            <p:cond delay="0"/>
                                          </p:stCondLst>
                                        </p:cTn>
                                        <p:tgtEl>
                                          <p:spTgt spid="7"/>
                                        </p:tgtEl>
                                        <p:attrNameLst>
                                          <p:attrName>style.visibility</p:attrName>
                                        </p:attrNameLst>
                                      </p:cBhvr>
                                      <p:to>
                                        <p:strVal val="visible"/>
                                      </p:to>
                                    </p:set>
                                    <p:anim from="(-#ppt_w/2)" to="(#ppt_x)" calcmode="lin" valueType="num">
                                      <p:cBhvr>
                                        <p:cTn id="10" dur="300" fill="hold">
                                          <p:stCondLst>
                                            <p:cond delay="0"/>
                                          </p:stCondLst>
                                        </p:cTn>
                                        <p:tgtEl>
                                          <p:spTgt spid="7"/>
                                        </p:tgtEl>
                                        <p:attrNameLst>
                                          <p:attrName>ppt_x</p:attrName>
                                        </p:attrNameLst>
                                      </p:cBhvr>
                                    </p:anim>
                                    <p:anim from="0" to="-1.0" calcmode="lin" valueType="num">
                                      <p:cBhvr>
                                        <p:cTn id="11" dur="100" decel="50000" autoRev="1" fill="hold">
                                          <p:stCondLst>
                                            <p:cond delay="300"/>
                                          </p:stCondLst>
                                        </p:cTn>
                                        <p:tgtEl>
                                          <p:spTgt spid="7"/>
                                        </p:tgtEl>
                                        <p:attrNameLst>
                                          <p:attrName>xshear</p:attrName>
                                        </p:attrNameLst>
                                      </p:cBhvr>
                                    </p:anim>
                                    <p:animScale>
                                      <p:cBhvr>
                                        <p:cTn id="12" dur="100" decel="100000" autoRev="1" fill="hold">
                                          <p:stCondLst>
                                            <p:cond delay="300"/>
                                          </p:stCondLst>
                                        </p:cTn>
                                        <p:tgtEl>
                                          <p:spTgt spid="7"/>
                                        </p:tgtEl>
                                      </p:cBhvr>
                                      <p:from x="100000" y="100000"/>
                                      <p:to x="80000" y="100000"/>
                                    </p:animScale>
                                    <p:anim by="(#ppt_h/3+#ppt_w*0.1)" calcmode="lin" valueType="num">
                                      <p:cBhvr additive="sum">
                                        <p:cTn id="13" dur="100" decel="100000" autoRev="1" fill="hold">
                                          <p:stCondLst>
                                            <p:cond delay="300"/>
                                          </p:stCondLst>
                                        </p:cTn>
                                        <p:tgtEl>
                                          <p:spTgt spid="7"/>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latin typeface="Algerian" pitchFamily="82" charset="0"/>
              </a:rPr>
              <a:t>SQL</a:t>
            </a:r>
            <a:endParaRPr lang="en-US" dirty="0">
              <a:solidFill>
                <a:schemeClr val="bg1"/>
              </a:solidFill>
              <a:latin typeface="Algerian" pitchFamily="82" charset="0"/>
            </a:endParaRPr>
          </a:p>
        </p:txBody>
      </p:sp>
      <p:sp>
        <p:nvSpPr>
          <p:cNvPr id="3" name="Content Placeholder 2"/>
          <p:cNvSpPr>
            <a:spLocks noGrp="1"/>
          </p:cNvSpPr>
          <p:nvPr>
            <p:ph idx="1"/>
          </p:nvPr>
        </p:nvSpPr>
        <p:spPr/>
        <p:txBody>
          <a:bodyPr>
            <a:normAutofit lnSpcReduction="10000"/>
          </a:bodyPr>
          <a:lstStyle/>
          <a:p>
            <a:r>
              <a:rPr lang="en-US" sz="3200" dirty="0" smtClean="0">
                <a:solidFill>
                  <a:schemeClr val="bg1"/>
                </a:solidFill>
              </a:rPr>
              <a:t>SQL stands for Structured Query Language. It is a programming language that allows interaction with databases by storing, manipulating and retrieving data from databases.</a:t>
            </a:r>
          </a:p>
          <a:p>
            <a:r>
              <a:rPr lang="en-US" sz="3200" dirty="0" smtClean="0">
                <a:solidFill>
                  <a:schemeClr val="bg1"/>
                </a:solidFill>
              </a:rPr>
              <a:t>It is an ANSI (American National Standards Institute) standard.</a:t>
            </a:r>
          </a:p>
          <a:p>
            <a:pPr lvl="0"/>
            <a:r>
              <a:rPr lang="en-US" sz="3200" dirty="0" smtClean="0">
                <a:solidFill>
                  <a:schemeClr val="bg1"/>
                </a:solidFill>
              </a:rPr>
              <a:t>SQL can execute queries against a database</a:t>
            </a:r>
          </a:p>
          <a:p>
            <a:pPr lvl="0"/>
            <a:r>
              <a:rPr lang="en-US" sz="3200" dirty="0" smtClean="0">
                <a:solidFill>
                  <a:schemeClr val="bg1"/>
                </a:solidFill>
              </a:rPr>
              <a:t>SQL can retrieve data from a database</a:t>
            </a:r>
          </a:p>
          <a:p>
            <a:pPr lvl="0"/>
            <a:r>
              <a:rPr lang="en-US" sz="3200" dirty="0" smtClean="0">
                <a:solidFill>
                  <a:schemeClr val="bg1"/>
                </a:solidFill>
              </a:rPr>
              <a:t>SQL can insert records in a database</a:t>
            </a:r>
          </a:p>
          <a:p>
            <a:pPr>
              <a:buNone/>
            </a:pPr>
            <a:endParaRPr lang="en-US" sz="3000" dirty="0" smtClean="0">
              <a:solidFill>
                <a:schemeClr val="bg1"/>
              </a:solidFill>
            </a:endParaRPr>
          </a:p>
          <a:p>
            <a:pPr>
              <a:buNone/>
            </a:pPr>
            <a:endParaRPr lang="en-US" sz="1800" dirty="0">
              <a:solidFill>
                <a:schemeClr val="bg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1117600"/>
            <a:ext cx="10515600" cy="5059363"/>
          </a:xfrm>
        </p:spPr>
        <p:txBody>
          <a:bodyPr/>
          <a:lstStyle/>
          <a:p>
            <a:pPr lvl="0"/>
            <a:r>
              <a:rPr lang="en-US" sz="3200" dirty="0" smtClean="0">
                <a:solidFill>
                  <a:schemeClr val="bg1"/>
                </a:solidFill>
              </a:rPr>
              <a:t>SQL can update records in a database</a:t>
            </a:r>
          </a:p>
          <a:p>
            <a:pPr lvl="0"/>
            <a:r>
              <a:rPr lang="en-US" sz="3200" dirty="0" smtClean="0">
                <a:solidFill>
                  <a:schemeClr val="bg1"/>
                </a:solidFill>
              </a:rPr>
              <a:t>SQL can delete records from a database</a:t>
            </a:r>
          </a:p>
          <a:p>
            <a:pPr lvl="0"/>
            <a:r>
              <a:rPr lang="en-US" sz="3200" dirty="0" smtClean="0">
                <a:solidFill>
                  <a:schemeClr val="bg1"/>
                </a:solidFill>
              </a:rPr>
              <a:t>SQL can create new databases</a:t>
            </a:r>
          </a:p>
          <a:p>
            <a:pPr lvl="0"/>
            <a:r>
              <a:rPr lang="en-US" sz="3200" dirty="0" smtClean="0">
                <a:solidFill>
                  <a:schemeClr val="bg1"/>
                </a:solidFill>
              </a:rPr>
              <a:t>SQL can create new tables in a database</a:t>
            </a:r>
          </a:p>
          <a:p>
            <a:pPr lvl="0"/>
            <a:r>
              <a:rPr lang="en-US" sz="3200" dirty="0" smtClean="0">
                <a:solidFill>
                  <a:schemeClr val="bg1"/>
                </a:solidFill>
              </a:rPr>
              <a:t>SQL can create stored procedures in a database</a:t>
            </a:r>
          </a:p>
          <a:p>
            <a:pPr lvl="0"/>
            <a:r>
              <a:rPr lang="en-US" sz="3200" dirty="0" smtClean="0">
                <a:solidFill>
                  <a:schemeClr val="bg1"/>
                </a:solidFill>
              </a:rPr>
              <a:t>SQL can create views in a database</a:t>
            </a:r>
          </a:p>
          <a:p>
            <a:pPr lvl="0"/>
            <a:r>
              <a:rPr lang="en-US" sz="3200" dirty="0" smtClean="0">
                <a:solidFill>
                  <a:schemeClr val="bg1"/>
                </a:solidFill>
              </a:rPr>
              <a:t>SQL can set permissions on tables, procedures, and views</a:t>
            </a:r>
          </a:p>
          <a:p>
            <a:r>
              <a:rPr lang="en-US" dirty="0" smtClean="0"/>
              <a:t> </a:t>
            </a: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latin typeface="Algerian" pitchFamily="82" charset="0"/>
              </a:rPr>
              <a:t>PHP</a:t>
            </a:r>
            <a:endParaRPr lang="en-US" dirty="0">
              <a:solidFill>
                <a:schemeClr val="bg1"/>
              </a:solidFill>
              <a:latin typeface="Algerian" pitchFamily="82" charset="0"/>
            </a:endParaRPr>
          </a:p>
        </p:txBody>
      </p:sp>
      <p:sp>
        <p:nvSpPr>
          <p:cNvPr id="3" name="Content Placeholder 2"/>
          <p:cNvSpPr>
            <a:spLocks noGrp="1"/>
          </p:cNvSpPr>
          <p:nvPr>
            <p:ph idx="1"/>
          </p:nvPr>
        </p:nvSpPr>
        <p:spPr/>
        <p:txBody>
          <a:bodyPr/>
          <a:lstStyle/>
          <a:p>
            <a:pPr>
              <a:buNone/>
            </a:pPr>
            <a:r>
              <a:rPr lang="en-US" dirty="0" smtClean="0">
                <a:solidFill>
                  <a:schemeClr val="bg1"/>
                </a:solidFill>
              </a:rPr>
              <a:t>   PHP (recursive acronym for PHP: Hypertext Preprocessor) is a widely-used open source general-purpose </a:t>
            </a:r>
            <a:r>
              <a:rPr lang="en-US" b="1" dirty="0" smtClean="0">
                <a:solidFill>
                  <a:schemeClr val="bg1"/>
                </a:solidFill>
              </a:rPr>
              <a:t>server side scripting language</a:t>
            </a:r>
            <a:r>
              <a:rPr lang="en-US" dirty="0" smtClean="0">
                <a:solidFill>
                  <a:schemeClr val="bg1"/>
                </a:solidFill>
              </a:rPr>
              <a:t> that is especially suited for web development and can be embedded into HTML. What distinguishes PHP from something like client-side JavaScript is that the code is executed on the server, generating HTML which is then sent to the client. The client would receive the results of running that script, but would not know what the underlying code was.</a:t>
            </a:r>
          </a:p>
          <a:p>
            <a:r>
              <a:rPr lang="en-US" b="1" dirty="0" smtClean="0">
                <a:solidFill>
                  <a:schemeClr val="bg1"/>
                </a:solidFill>
              </a:rPr>
              <a:t> </a:t>
            </a:r>
            <a:endParaRPr lang="en-US" dirty="0" smtClean="0">
              <a:solidFill>
                <a:schemeClr val="bg1"/>
              </a:solidFill>
            </a:endParaRP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latin typeface="Algerian" pitchFamily="82" charset="0"/>
              </a:rPr>
              <a:t>XML</a:t>
            </a:r>
            <a:endParaRPr lang="en-US" dirty="0">
              <a:solidFill>
                <a:schemeClr val="bg1"/>
              </a:solidFill>
              <a:latin typeface="Algerian" pitchFamily="82" charset="0"/>
            </a:endParaRPr>
          </a:p>
        </p:txBody>
      </p:sp>
      <p:sp>
        <p:nvSpPr>
          <p:cNvPr id="3" name="Content Placeholder 2"/>
          <p:cNvSpPr>
            <a:spLocks noGrp="1"/>
          </p:cNvSpPr>
          <p:nvPr>
            <p:ph idx="1"/>
          </p:nvPr>
        </p:nvSpPr>
        <p:spPr/>
        <p:txBody>
          <a:bodyPr/>
          <a:lstStyle/>
          <a:p>
            <a:pPr>
              <a:buNone/>
            </a:pPr>
            <a:r>
              <a:rPr lang="en-US" dirty="0" smtClean="0">
                <a:solidFill>
                  <a:schemeClr val="bg1"/>
                </a:solidFill>
              </a:rPr>
              <a:t>   XML stands for </a:t>
            </a:r>
            <a:r>
              <a:rPr lang="en-US" dirty="0" err="1" smtClean="0">
                <a:solidFill>
                  <a:schemeClr val="bg1"/>
                </a:solidFill>
              </a:rPr>
              <a:t>eXtensible</a:t>
            </a:r>
            <a:r>
              <a:rPr lang="en-US" dirty="0" smtClean="0">
                <a:solidFill>
                  <a:schemeClr val="bg1"/>
                </a:solidFill>
              </a:rPr>
              <a:t> Markup Language. It is a software and hardware-independent tool for storing and transporting data. XML is a markup language much like HTML which was designed to store and transport data. XML is just information wrapped in tags, it does not do anything. However, it can be used for easy </a:t>
            </a:r>
            <a:r>
              <a:rPr lang="en-US" b="1" dirty="0" smtClean="0">
                <a:solidFill>
                  <a:schemeClr val="bg1"/>
                </a:solidFill>
              </a:rPr>
              <a:t>transfer of data</a:t>
            </a:r>
            <a:r>
              <a:rPr lang="en-US" dirty="0" smtClean="0">
                <a:solidFill>
                  <a:schemeClr val="bg1"/>
                </a:solidFill>
              </a:rPr>
              <a:t> from server side to client side.</a:t>
            </a:r>
          </a:p>
          <a:p>
            <a:pPr>
              <a:buNone/>
            </a:pPr>
            <a:r>
              <a:rPr lang="en-US" b="1" dirty="0" smtClean="0">
                <a:solidFill>
                  <a:schemeClr val="bg1"/>
                </a:solidFill>
              </a:rPr>
              <a:t> </a:t>
            </a:r>
            <a:endParaRPr lang="en-US" dirty="0" smtClean="0">
              <a:solidFill>
                <a:schemeClr val="bg1"/>
              </a:solidFill>
            </a:endParaRP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dustrial-Air-Pollution-Control-Category-Image.jpg"/>
          <p:cNvPicPr>
            <a:picLocks noChangeAspect="1"/>
          </p:cNvPicPr>
          <p:nvPr/>
        </p:nvPicPr>
        <p:blipFill>
          <a:blip r:embed="rId2"/>
          <a:stretch>
            <a:fillRect/>
          </a:stretch>
        </p:blipFill>
        <p:spPr>
          <a:xfrm>
            <a:off x="0" y="0"/>
            <a:ext cx="12192000" cy="6858000"/>
          </a:xfrm>
          <a:prstGeom prst="rect">
            <a:avLst/>
          </a:prstGeom>
        </p:spPr>
      </p:pic>
      <p:sp>
        <p:nvSpPr>
          <p:cNvPr id="3" name="TextBox 2"/>
          <p:cNvSpPr txBox="1"/>
          <p:nvPr/>
        </p:nvSpPr>
        <p:spPr>
          <a:xfrm>
            <a:off x="2057400" y="0"/>
            <a:ext cx="8177367" cy="1446550"/>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none" rtlCol="0">
            <a:spAutoFit/>
          </a:bodyPr>
          <a:lstStyle/>
          <a:p>
            <a:r>
              <a:rPr lang="en-IN" sz="4400" dirty="0" smtClean="0">
                <a:solidFill>
                  <a:schemeClr val="accent4">
                    <a:lumMod val="75000"/>
                  </a:schemeClr>
                </a:solidFill>
              </a:rPr>
              <a:t>Other Ways of Air Pollution control</a:t>
            </a:r>
          </a:p>
          <a:p>
            <a:r>
              <a:rPr lang="en-IN" sz="4400" dirty="0" smtClean="0">
                <a:solidFill>
                  <a:schemeClr val="accent4">
                    <a:lumMod val="75000"/>
                  </a:schemeClr>
                </a:solidFill>
              </a:rPr>
              <a:t>             and Management</a:t>
            </a:r>
            <a:endParaRPr lang="en-IN" sz="4400" dirty="0">
              <a:solidFill>
                <a:schemeClr val="accent4">
                  <a:lumMod val="75000"/>
                </a:schemeClr>
              </a:solidFill>
            </a:endParaRPr>
          </a:p>
        </p:txBody>
      </p:sp>
      <p:sp>
        <p:nvSpPr>
          <p:cNvPr id="4" name="TextBox 3"/>
          <p:cNvSpPr txBox="1"/>
          <p:nvPr/>
        </p:nvSpPr>
        <p:spPr>
          <a:xfrm>
            <a:off x="0" y="1638300"/>
            <a:ext cx="10540706" cy="3447098"/>
          </a:xfrm>
          <a:prstGeom prst="rect">
            <a:avLst/>
          </a:prstGeom>
          <a:noFill/>
        </p:spPr>
        <p:txBody>
          <a:bodyPr wrap="none" rtlCol="0">
            <a:spAutoFit/>
          </a:bodyPr>
          <a:lstStyle/>
          <a:p>
            <a:pPr>
              <a:buFont typeface="Arial" pitchFamily="34" charset="0"/>
              <a:buChar char="•"/>
            </a:pPr>
            <a:r>
              <a:rPr lang="en-IN" sz="3200" dirty="0" smtClean="0">
                <a:solidFill>
                  <a:srgbClr val="FFFF00"/>
                </a:solidFill>
              </a:rPr>
              <a:t>Use craft supplies in well-ventilated areas.</a:t>
            </a:r>
          </a:p>
          <a:p>
            <a:pPr>
              <a:buFont typeface="Arial" pitchFamily="34" charset="0"/>
              <a:buChar char="•"/>
            </a:pPr>
            <a:r>
              <a:rPr lang="en-IN" sz="3200" dirty="0" smtClean="0">
                <a:solidFill>
                  <a:srgbClr val="FFFF00"/>
                </a:solidFill>
              </a:rPr>
              <a:t>Make sure your gas stove is well-ventilated.</a:t>
            </a:r>
          </a:p>
          <a:p>
            <a:pPr>
              <a:buFont typeface="Arial" pitchFamily="34" charset="0"/>
              <a:buChar char="•"/>
            </a:pPr>
            <a:r>
              <a:rPr lang="en-IN" sz="3200" dirty="0" smtClean="0">
                <a:solidFill>
                  <a:srgbClr val="FFFF00"/>
                </a:solidFill>
              </a:rPr>
              <a:t>Minimize clutter.</a:t>
            </a:r>
          </a:p>
          <a:p>
            <a:pPr>
              <a:buFont typeface="Arial" pitchFamily="34" charset="0"/>
              <a:buChar char="•"/>
            </a:pPr>
            <a:r>
              <a:rPr lang="en-IN" sz="3200" dirty="0" smtClean="0">
                <a:solidFill>
                  <a:srgbClr val="FFFF00"/>
                </a:solidFill>
              </a:rPr>
              <a:t>Remove carpeting if possible.</a:t>
            </a:r>
          </a:p>
          <a:p>
            <a:pPr>
              <a:buFont typeface="Arial" pitchFamily="34" charset="0"/>
              <a:buChar char="•"/>
            </a:pPr>
            <a:r>
              <a:rPr lang="en-IN" sz="3200" dirty="0" smtClean="0">
                <a:solidFill>
                  <a:srgbClr val="FFFF00"/>
                </a:solidFill>
              </a:rPr>
              <a:t>Use a dehumidifier and/or air conditioner to reduce moisture</a:t>
            </a:r>
          </a:p>
          <a:p>
            <a:pPr>
              <a:buFont typeface="Arial" pitchFamily="34" charset="0"/>
              <a:buChar char="•"/>
            </a:pPr>
            <a:r>
              <a:rPr lang="en-IN" sz="3200" dirty="0" smtClean="0">
                <a:solidFill>
                  <a:srgbClr val="FFFF00"/>
                </a:solidFill>
              </a:rPr>
              <a:t>Avoid smoking indoors</a:t>
            </a:r>
            <a:r>
              <a:rPr lang="en-IN" sz="3200" dirty="0" smtClean="0"/>
              <a:t>.</a:t>
            </a:r>
          </a:p>
          <a:p>
            <a:endParaRPr lang="en-IN" dirty="0"/>
          </a:p>
        </p:txBody>
      </p:sp>
    </p:spTree>
  </p:cSld>
  <p:clrMapOvr>
    <a:masterClrMapping/>
  </p:clrMapOvr>
  <p:transition>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r>
              <a:rPr lang="en-IN" dirty="0" smtClean="0">
                <a:solidFill>
                  <a:schemeClr val="bg1"/>
                </a:solidFill>
                <a:latin typeface="Algerian" pitchFamily="82" charset="0"/>
              </a:rPr>
              <a:t>conclusion</a:t>
            </a:r>
            <a:endParaRPr lang="en-IN" dirty="0"/>
          </a:p>
        </p:txBody>
      </p:sp>
      <p:sp>
        <p:nvSpPr>
          <p:cNvPr id="3" name="Content Placeholder 2"/>
          <p:cNvSpPr>
            <a:spLocks noGrp="1"/>
          </p:cNvSpPr>
          <p:nvPr>
            <p:ph idx="1"/>
          </p:nvPr>
        </p:nvSpPr>
        <p:spPr>
          <a:xfrm>
            <a:off x="838200" y="1838688"/>
            <a:ext cx="10515600" cy="4351338"/>
          </a:xfrm>
        </p:spPr>
        <p:txBody>
          <a:bodyPr/>
          <a:lstStyle/>
          <a:p>
            <a:r>
              <a:rPr lang="en-IN" dirty="0" smtClean="0"/>
              <a:t>             </a:t>
            </a:r>
            <a:r>
              <a:rPr lang="en-IN" dirty="0" smtClean="0">
                <a:solidFill>
                  <a:schemeClr val="bg1"/>
                </a:solidFill>
              </a:rPr>
              <a:t>The proposed Wireless Air Pollution Monitoring System</a:t>
            </a:r>
          </a:p>
          <a:p>
            <a:pPr>
              <a:buNone/>
            </a:pPr>
            <a:r>
              <a:rPr lang="en-IN" dirty="0" smtClean="0">
                <a:solidFill>
                  <a:schemeClr val="bg1"/>
                </a:solidFill>
              </a:rPr>
              <a:t>   provides the real-time information about the level of pollution in air,</a:t>
            </a:r>
          </a:p>
          <a:p>
            <a:pPr>
              <a:lnSpc>
                <a:spcPct val="100000"/>
              </a:lnSpc>
              <a:buNone/>
            </a:pPr>
            <a:r>
              <a:rPr lang="en-IN" dirty="0" smtClean="0">
                <a:solidFill>
                  <a:schemeClr val="bg1"/>
                </a:solidFill>
              </a:rPr>
              <a:t>   as well as provides alerts in cases of drastic change in quality of air.</a:t>
            </a:r>
          </a:p>
          <a:p>
            <a:pPr>
              <a:lnSpc>
                <a:spcPct val="100000"/>
              </a:lnSpc>
              <a:buNone/>
            </a:pPr>
            <a:r>
              <a:rPr lang="en-IN" dirty="0" smtClean="0">
                <a:solidFill>
                  <a:schemeClr val="bg1"/>
                </a:solidFill>
              </a:rPr>
              <a:t>   This information can then be used by authorities to take prompt </a:t>
            </a:r>
          </a:p>
          <a:p>
            <a:pPr>
              <a:lnSpc>
                <a:spcPct val="100000"/>
              </a:lnSpc>
              <a:buNone/>
            </a:pPr>
            <a:r>
              <a:rPr lang="en-IN" dirty="0" smtClean="0">
                <a:solidFill>
                  <a:schemeClr val="bg1"/>
                </a:solidFill>
              </a:rPr>
              <a:t>   actions such as evacuating people and sending emergency response </a:t>
            </a:r>
          </a:p>
          <a:p>
            <a:pPr>
              <a:lnSpc>
                <a:spcPct val="100000"/>
              </a:lnSpc>
              <a:buNone/>
            </a:pPr>
            <a:r>
              <a:rPr lang="en-IN" dirty="0" smtClean="0">
                <a:solidFill>
                  <a:schemeClr val="bg1"/>
                </a:solidFill>
              </a:rPr>
              <a:t>   team . It uses an air quality index to categorize the various levels of </a:t>
            </a:r>
          </a:p>
          <a:p>
            <a:pPr>
              <a:lnSpc>
                <a:spcPct val="100000"/>
              </a:lnSpc>
              <a:buNone/>
            </a:pPr>
            <a:r>
              <a:rPr lang="en-IN" dirty="0" smtClean="0">
                <a:solidFill>
                  <a:schemeClr val="bg1"/>
                </a:solidFill>
              </a:rPr>
              <a:t>   air pollution .  </a:t>
            </a:r>
            <a:endParaRPr lang="en-IN" dirty="0">
              <a:solidFill>
                <a:schemeClr val="bg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r>
              <a:rPr lang="en-IN" dirty="0" smtClean="0">
                <a:solidFill>
                  <a:schemeClr val="bg2"/>
                </a:solidFill>
              </a:rPr>
              <a:t>References</a:t>
            </a:r>
            <a:endParaRPr lang="en-IN" dirty="0"/>
          </a:p>
        </p:txBody>
      </p:sp>
      <p:sp>
        <p:nvSpPr>
          <p:cNvPr id="3" name="Content Placeholder 2"/>
          <p:cNvSpPr>
            <a:spLocks noGrp="1"/>
          </p:cNvSpPr>
          <p:nvPr>
            <p:ph idx="1"/>
          </p:nvPr>
        </p:nvSpPr>
        <p:spPr/>
        <p:txBody>
          <a:bodyPr/>
          <a:lstStyle/>
          <a:p>
            <a:r>
              <a:rPr lang="en-IN" dirty="0" smtClean="0">
                <a:solidFill>
                  <a:schemeClr val="bg1"/>
                </a:solidFill>
              </a:rPr>
              <a:t>Robin Nixon </a:t>
            </a:r>
            <a:r>
              <a:rPr lang="en-IN" i="1" dirty="0" smtClean="0">
                <a:solidFill>
                  <a:schemeClr val="bg1"/>
                </a:solidFill>
              </a:rPr>
              <a:t>;Learning PHP ,</a:t>
            </a:r>
            <a:r>
              <a:rPr lang="en-IN" i="1" dirty="0" err="1" smtClean="0">
                <a:solidFill>
                  <a:schemeClr val="bg1"/>
                </a:solidFill>
              </a:rPr>
              <a:t>MySQL</a:t>
            </a:r>
            <a:r>
              <a:rPr lang="en-IN" i="1" dirty="0" smtClean="0">
                <a:solidFill>
                  <a:schemeClr val="bg1"/>
                </a:solidFill>
              </a:rPr>
              <a:t> and </a:t>
            </a:r>
            <a:r>
              <a:rPr lang="en-IN" i="1" dirty="0" err="1" smtClean="0">
                <a:solidFill>
                  <a:schemeClr val="bg1"/>
                </a:solidFill>
              </a:rPr>
              <a:t>Javascript</a:t>
            </a:r>
            <a:endParaRPr lang="en-IN" i="1" dirty="0" smtClean="0">
              <a:solidFill>
                <a:schemeClr val="bg1"/>
              </a:solidFill>
            </a:endParaRPr>
          </a:p>
          <a:p>
            <a:r>
              <a:rPr lang="en-IN" i="1" dirty="0" smtClean="0">
                <a:solidFill>
                  <a:schemeClr val="bg1"/>
                </a:solidFill>
              </a:rPr>
              <a:t>W3schools.com</a:t>
            </a:r>
          </a:p>
          <a:p>
            <a:r>
              <a:rPr lang="en-IN" i="1" dirty="0" smtClean="0">
                <a:solidFill>
                  <a:schemeClr val="bg1"/>
                </a:solidFill>
              </a:rPr>
              <a:t>Codeacademy.com   etc...</a:t>
            </a:r>
            <a:endParaRPr lang="en-IN" i="1" dirty="0">
              <a:solidFill>
                <a:schemeClr val="bg1"/>
              </a:solidFill>
            </a:endParaRPr>
          </a:p>
        </p:txBody>
      </p:sp>
    </p:spTree>
  </p:cSld>
  <p:clrMapOvr>
    <a:masterClrMapping/>
  </p:clrMapOvr>
  <p:transition>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24298" y="3000372"/>
            <a:ext cx="4214842"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THANK YOU</a:t>
            </a:r>
          </a:p>
        </p:txBody>
      </p:sp>
      <p:pic>
        <p:nvPicPr>
          <p:cNvPr id="2" name="Picture 1" descr="Theater_curtains_open_border_pa_500_clr2.gif"/>
          <p:cNvPicPr>
            <a:picLocks noGrp="1" noChangeAspect="1"/>
          </p:cNvPicPr>
          <p:nvPr isPhoto="1"/>
        </p:nvPicPr>
        <p:blipFill>
          <a:blip r:embed="rId2">
            <a:lum/>
          </a:blip>
          <a:stretch>
            <a:fillRect/>
          </a:stretch>
        </p:blipFill>
        <p:spPr>
          <a:xfrm>
            <a:off x="206061" y="167424"/>
            <a:ext cx="11835685" cy="651671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 xmlns:p14="http://schemas.microsoft.com/office/powerpoint/2010/main" val="284086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qdefault.jpg"/>
          <p:cNvPicPr>
            <a:picLocks noChangeAspect="1"/>
          </p:cNvPicPr>
          <p:nvPr/>
        </p:nvPicPr>
        <p:blipFill>
          <a:blip r:embed="rId2"/>
          <a:stretch>
            <a:fillRect/>
          </a:stretch>
        </p:blipFill>
        <p:spPr>
          <a:xfrm>
            <a:off x="0" y="0"/>
            <a:ext cx="12192000" cy="6858000"/>
          </a:xfrm>
          <a:prstGeom prst="rect">
            <a:avLst/>
          </a:prstGeom>
        </p:spPr>
      </p:pic>
      <p:sp>
        <p:nvSpPr>
          <p:cNvPr id="3" name="TextBox 2"/>
          <p:cNvSpPr txBox="1"/>
          <p:nvPr/>
        </p:nvSpPr>
        <p:spPr>
          <a:xfrm>
            <a:off x="4064000" y="596900"/>
            <a:ext cx="4673600" cy="646331"/>
          </a:xfrm>
          <a:prstGeom prst="rect">
            <a:avLst/>
          </a:prstGeom>
          <a:noFill/>
        </p:spPr>
        <p:txBody>
          <a:bodyPr wrap="square" rtlCol="0">
            <a:spAutoFit/>
          </a:bodyPr>
          <a:lstStyle/>
          <a:p>
            <a:r>
              <a:rPr lang="en-IN" sz="3600" dirty="0" smtClean="0">
                <a:solidFill>
                  <a:schemeClr val="accent1"/>
                </a:solidFill>
              </a:rPr>
              <a:t>A Presentation On</a:t>
            </a:r>
            <a:endParaRPr lang="en-IN" sz="3600" dirty="0">
              <a:solidFill>
                <a:schemeClr val="accent1"/>
              </a:solidFill>
            </a:endParaRPr>
          </a:p>
        </p:txBody>
      </p:sp>
      <p:sp>
        <p:nvSpPr>
          <p:cNvPr id="4" name="TextBox 3"/>
          <p:cNvSpPr txBox="1"/>
          <p:nvPr/>
        </p:nvSpPr>
        <p:spPr>
          <a:xfrm>
            <a:off x="1473200" y="1485900"/>
            <a:ext cx="9131667" cy="923330"/>
          </a:xfrm>
          <a:prstGeom prst="rect">
            <a:avLst/>
          </a:prstGeom>
          <a:noFill/>
        </p:spPr>
        <p:txBody>
          <a:bodyPr wrap="none" rtlCol="0">
            <a:spAutoFit/>
          </a:bodyPr>
          <a:lstStyle/>
          <a:p>
            <a:r>
              <a:rPr lang="en-IN" sz="5400" i="1" dirty="0" smtClean="0">
                <a:solidFill>
                  <a:srgbClr val="FFFF00"/>
                </a:solidFill>
              </a:rPr>
              <a:t>Air Pollution Monitoring System</a:t>
            </a:r>
            <a:endParaRPr lang="en-IN" sz="5400" i="1" dirty="0">
              <a:solidFill>
                <a:srgbClr val="FFFF00"/>
              </a:solidFill>
            </a:endParaRPr>
          </a:p>
        </p:txBody>
      </p:sp>
    </p:spTree>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5864" y="-211016"/>
            <a:ext cx="8717280" cy="1315403"/>
          </a:xfrm>
        </p:spPr>
        <p:txBody>
          <a:bodyPr>
            <a:normAutofit/>
          </a:bodyPr>
          <a:lstStyle/>
          <a:p>
            <a:r>
              <a:rPr lang="en-IN" sz="8000" dirty="0" smtClean="0">
                <a:solidFill>
                  <a:schemeClr val="bg1"/>
                </a:solidFill>
                <a:latin typeface="Algerian" panose="04020705040A02060702" pitchFamily="82" charset="0"/>
              </a:rPr>
              <a:t>HOME PAGE</a:t>
            </a:r>
            <a:endParaRPr lang="en-IN" sz="8000" dirty="0">
              <a:solidFill>
                <a:schemeClr val="bg1"/>
              </a:solidFill>
              <a:latin typeface="Algerian" panose="04020705040A02060702" pitchFamily="82"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89316" y="1259182"/>
            <a:ext cx="11029071" cy="5394835"/>
          </a:xfrm>
          <a:prstGeom prst="rect">
            <a:avLst/>
          </a:prstGeom>
        </p:spPr>
      </p:pic>
      <p:pic>
        <p:nvPicPr>
          <p:cNvPr id="1026" name="Picture 2"/>
          <p:cNvPicPr>
            <a:picLocks noChangeAspect="1" noChangeArrowheads="1"/>
          </p:cNvPicPr>
          <p:nvPr/>
        </p:nvPicPr>
        <p:blipFill>
          <a:blip r:embed="rId3"/>
          <a:srcRect/>
          <a:stretch>
            <a:fillRect/>
          </a:stretch>
        </p:blipFill>
        <p:spPr bwMode="auto">
          <a:xfrm>
            <a:off x="667658" y="1262743"/>
            <a:ext cx="11059885" cy="5595257"/>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67657" y="1233715"/>
            <a:ext cx="11045371" cy="5624285"/>
          </a:xfrm>
          <a:prstGeom prst="rect">
            <a:avLst/>
          </a:prstGeom>
          <a:noFill/>
          <a:ln w="9525">
            <a:noFill/>
            <a:miter lim="800000"/>
            <a:headEnd/>
            <a:tailEnd/>
          </a:ln>
          <a:effectLst/>
        </p:spPr>
      </p:pic>
      <p:pic>
        <p:nvPicPr>
          <p:cNvPr id="4" name="Picture 3"/>
          <p:cNvPicPr>
            <a:picLocks noChangeAspect="1" noChangeArrowheads="1"/>
          </p:cNvPicPr>
          <p:nvPr/>
        </p:nvPicPr>
        <p:blipFill>
          <a:blip r:embed="rId5"/>
          <a:srcRect/>
          <a:stretch>
            <a:fillRect/>
          </a:stretch>
        </p:blipFill>
        <p:spPr bwMode="auto">
          <a:xfrm>
            <a:off x="638629" y="1146629"/>
            <a:ext cx="11088914" cy="5711371"/>
          </a:xfrm>
          <a:prstGeom prst="rect">
            <a:avLst/>
          </a:prstGeom>
          <a:noFill/>
          <a:ln w="9525">
            <a:noFill/>
            <a:miter lim="800000"/>
            <a:headEnd/>
            <a:tailEnd/>
          </a:ln>
          <a:effectLst/>
        </p:spPr>
      </p:pic>
      <p:pic>
        <p:nvPicPr>
          <p:cNvPr id="3" name="Picture 2"/>
          <p:cNvPicPr>
            <a:picLocks noChangeAspect="1" noChangeArrowheads="1"/>
          </p:cNvPicPr>
          <p:nvPr/>
        </p:nvPicPr>
        <p:blipFill>
          <a:blip r:embed="rId6"/>
          <a:srcRect/>
          <a:stretch>
            <a:fillRect/>
          </a:stretch>
        </p:blipFill>
        <p:spPr bwMode="auto">
          <a:xfrm>
            <a:off x="0" y="927100"/>
            <a:ext cx="12192000" cy="5930900"/>
          </a:xfrm>
          <a:prstGeom prst="rect">
            <a:avLst/>
          </a:prstGeom>
          <a:noFill/>
          <a:ln w="9525">
            <a:noFill/>
            <a:miter lim="800000"/>
            <a:headEnd/>
            <a:tailEnd/>
          </a:ln>
          <a:effectLst/>
        </p:spPr>
      </p:pic>
    </p:spTree>
    <p:extLst>
      <p:ext uri="{BB962C8B-B14F-4D97-AF65-F5344CB8AC3E}">
        <p14:creationId xmlns="" xmlns:p14="http://schemas.microsoft.com/office/powerpoint/2010/main" val="23736972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431" y="174171"/>
            <a:ext cx="10515600" cy="769258"/>
          </a:xfrm>
        </p:spPr>
        <p:txBody>
          <a:bodyPr>
            <a:normAutofit fontScale="90000"/>
          </a:bodyPr>
          <a:lstStyle/>
          <a:p>
            <a:pPr algn="ctr"/>
            <a:r>
              <a:rPr lang="en-IN" sz="6000" dirty="0" smtClean="0">
                <a:solidFill>
                  <a:schemeClr val="bg1"/>
                </a:solidFill>
                <a:latin typeface="Algerian" panose="04020705040A02060702" pitchFamily="82" charset="0"/>
              </a:rPr>
              <a:t>What will we measure</a:t>
            </a:r>
            <a:endParaRPr lang="en-IN" sz="6000" dirty="0">
              <a:solidFill>
                <a:schemeClr val="bg1"/>
              </a:solidFill>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158240" y="1196389"/>
            <a:ext cx="10185009" cy="5246614"/>
          </a:xfrm>
        </p:spPr>
      </p:pic>
      <p:sp>
        <p:nvSpPr>
          <p:cNvPr id="5" name="Right Arrow 4"/>
          <p:cNvSpPr/>
          <p:nvPr/>
        </p:nvSpPr>
        <p:spPr>
          <a:xfrm>
            <a:off x="5978770" y="1561515"/>
            <a:ext cx="2475914" cy="703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SEARCH HERE</a:t>
            </a:r>
            <a:endParaRPr lang="en-IN" dirty="0"/>
          </a:p>
        </p:txBody>
      </p:sp>
      <p:pic>
        <p:nvPicPr>
          <p:cNvPr id="6" name="Picture 3"/>
          <p:cNvPicPr>
            <a:picLocks noChangeAspect="1" noChangeArrowheads="1"/>
          </p:cNvPicPr>
          <p:nvPr/>
        </p:nvPicPr>
        <p:blipFill>
          <a:blip r:embed="rId3"/>
          <a:srcRect/>
          <a:stretch>
            <a:fillRect/>
          </a:stretch>
        </p:blipFill>
        <p:spPr bwMode="auto">
          <a:xfrm>
            <a:off x="667657" y="1233715"/>
            <a:ext cx="11045371" cy="5624285"/>
          </a:xfrm>
          <a:prstGeom prst="rect">
            <a:avLst/>
          </a:prstGeom>
          <a:noFill/>
          <a:ln w="9525">
            <a:noFill/>
            <a:miter lim="800000"/>
            <a:headEnd/>
            <a:tailEnd/>
          </a:ln>
          <a:effectLst/>
        </p:spPr>
      </p:pic>
      <p:pic>
        <p:nvPicPr>
          <p:cNvPr id="3074" name="Picture 2"/>
          <p:cNvPicPr>
            <a:picLocks noChangeAspect="1" noChangeArrowheads="1"/>
          </p:cNvPicPr>
          <p:nvPr/>
        </p:nvPicPr>
        <p:blipFill>
          <a:blip r:embed="rId4"/>
          <a:srcRect/>
          <a:stretch>
            <a:fillRect/>
          </a:stretch>
        </p:blipFill>
        <p:spPr bwMode="auto">
          <a:xfrm>
            <a:off x="653144" y="1059543"/>
            <a:ext cx="11045370" cy="5798457"/>
          </a:xfrm>
          <a:prstGeom prst="rect">
            <a:avLst/>
          </a:prstGeom>
          <a:noFill/>
          <a:ln w="9525">
            <a:noFill/>
            <a:miter lim="800000"/>
            <a:headEnd/>
            <a:tailEnd/>
          </a:ln>
          <a:effectLst/>
        </p:spPr>
      </p:pic>
      <p:pic>
        <p:nvPicPr>
          <p:cNvPr id="3075" name="Picture 3"/>
          <p:cNvPicPr>
            <a:picLocks noChangeAspect="1" noChangeArrowheads="1"/>
          </p:cNvPicPr>
          <p:nvPr/>
        </p:nvPicPr>
        <p:blipFill>
          <a:blip r:embed="rId5"/>
          <a:srcRect/>
          <a:stretch>
            <a:fillRect/>
          </a:stretch>
        </p:blipFill>
        <p:spPr bwMode="auto">
          <a:xfrm>
            <a:off x="638629" y="1088571"/>
            <a:ext cx="11132457" cy="5769430"/>
          </a:xfrm>
          <a:prstGeom prst="rect">
            <a:avLst/>
          </a:prstGeom>
          <a:noFill/>
          <a:ln w="9525">
            <a:noFill/>
            <a:miter lim="800000"/>
            <a:headEnd/>
            <a:tailEnd/>
          </a:ln>
          <a:effectLst/>
        </p:spPr>
      </p:pic>
      <p:pic>
        <p:nvPicPr>
          <p:cNvPr id="3076" name="Picture 4"/>
          <p:cNvPicPr>
            <a:picLocks noChangeAspect="1" noChangeArrowheads="1"/>
          </p:cNvPicPr>
          <p:nvPr/>
        </p:nvPicPr>
        <p:blipFill>
          <a:blip r:embed="rId6"/>
          <a:srcRect/>
          <a:stretch>
            <a:fillRect/>
          </a:stretch>
        </p:blipFill>
        <p:spPr bwMode="auto">
          <a:xfrm>
            <a:off x="638629" y="1059543"/>
            <a:ext cx="11117942" cy="5798457"/>
          </a:xfrm>
          <a:prstGeom prst="rect">
            <a:avLst/>
          </a:prstGeom>
          <a:noFill/>
          <a:ln w="9525">
            <a:noFill/>
            <a:miter lim="800000"/>
            <a:headEnd/>
            <a:tailEnd/>
          </a:ln>
          <a:effectLst/>
        </p:spPr>
      </p:pic>
    </p:spTree>
    <p:extLst>
      <p:ext uri="{BB962C8B-B14F-4D97-AF65-F5344CB8AC3E}">
        <p14:creationId xmlns="" xmlns:p14="http://schemas.microsoft.com/office/powerpoint/2010/main" val="16191207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111983"/>
          </a:xfrm>
        </p:spPr>
        <p:txBody>
          <a:bodyPr>
            <a:normAutofit/>
          </a:bodyPr>
          <a:lstStyle/>
          <a:p>
            <a:pPr algn="ctr"/>
            <a:r>
              <a:rPr lang="en-IN" sz="4800" b="1" dirty="0" smtClean="0">
                <a:solidFill>
                  <a:schemeClr val="bg1"/>
                </a:solidFill>
                <a:latin typeface="Algerian" panose="04020705040A02060702" pitchFamily="82" charset="0"/>
              </a:rPr>
              <a:t>How it works</a:t>
            </a:r>
            <a:endParaRPr lang="en-IN" sz="4800" b="1" dirty="0">
              <a:solidFill>
                <a:schemeClr val="bg1"/>
              </a:solidFill>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967740" y="1266093"/>
            <a:ext cx="10256520" cy="5233182"/>
          </a:xfrm>
        </p:spPr>
      </p:pic>
      <p:sp>
        <p:nvSpPr>
          <p:cNvPr id="9" name="Left Arrow 8"/>
          <p:cNvSpPr/>
          <p:nvPr/>
        </p:nvSpPr>
        <p:spPr>
          <a:xfrm>
            <a:off x="3151163" y="2743200"/>
            <a:ext cx="2152357" cy="745587"/>
          </a:xfrm>
          <a:prstGeom prst="lef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SELECT CATEGORY</a:t>
            </a:r>
            <a:endParaRPr lang="en-IN" dirty="0"/>
          </a:p>
        </p:txBody>
      </p:sp>
      <p:pic>
        <p:nvPicPr>
          <p:cNvPr id="5" name="Picture 3"/>
          <p:cNvPicPr>
            <a:picLocks noChangeAspect="1" noChangeArrowheads="1"/>
          </p:cNvPicPr>
          <p:nvPr/>
        </p:nvPicPr>
        <p:blipFill>
          <a:blip r:embed="rId3"/>
          <a:srcRect/>
          <a:stretch>
            <a:fillRect/>
          </a:stretch>
        </p:blipFill>
        <p:spPr bwMode="auto">
          <a:xfrm>
            <a:off x="667657" y="1233715"/>
            <a:ext cx="11045371" cy="5624285"/>
          </a:xfrm>
          <a:prstGeom prst="rect">
            <a:avLst/>
          </a:prstGeom>
          <a:noFill/>
          <a:ln w="9525">
            <a:noFill/>
            <a:miter lim="800000"/>
            <a:headEnd/>
            <a:tailEnd/>
          </a:ln>
          <a:effectLst/>
        </p:spPr>
      </p:pic>
      <p:pic>
        <p:nvPicPr>
          <p:cNvPr id="2050" name="Picture 2"/>
          <p:cNvPicPr>
            <a:picLocks noChangeAspect="1" noChangeArrowheads="1"/>
          </p:cNvPicPr>
          <p:nvPr/>
        </p:nvPicPr>
        <p:blipFill>
          <a:blip r:embed="rId4"/>
          <a:srcRect/>
          <a:stretch>
            <a:fillRect/>
          </a:stretch>
        </p:blipFill>
        <p:spPr bwMode="auto">
          <a:xfrm>
            <a:off x="624115" y="1088571"/>
            <a:ext cx="11045372" cy="5769430"/>
          </a:xfrm>
          <a:prstGeom prst="rect">
            <a:avLst/>
          </a:prstGeom>
          <a:noFill/>
          <a:ln w="9525">
            <a:noFill/>
            <a:miter lim="800000"/>
            <a:headEnd/>
            <a:tailEnd/>
          </a:ln>
          <a:effectLst/>
        </p:spPr>
      </p:pic>
    </p:spTree>
    <p:extLst>
      <p:ext uri="{BB962C8B-B14F-4D97-AF65-F5344CB8AC3E}">
        <p14:creationId xmlns="" xmlns:p14="http://schemas.microsoft.com/office/powerpoint/2010/main" val="17707077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latin typeface="Algerian" pitchFamily="82" charset="0"/>
              </a:rPr>
              <a:t>RDBMS</a:t>
            </a:r>
            <a:endParaRPr lang="en-US" dirty="0">
              <a:solidFill>
                <a:schemeClr val="bg1"/>
              </a:solidFill>
              <a:latin typeface="Algerian" pitchFamily="82" charset="0"/>
            </a:endParaRPr>
          </a:p>
        </p:txBody>
      </p:sp>
      <p:sp>
        <p:nvSpPr>
          <p:cNvPr id="3" name="Content Placeholder 2"/>
          <p:cNvSpPr>
            <a:spLocks noGrp="1"/>
          </p:cNvSpPr>
          <p:nvPr>
            <p:ph idx="1"/>
          </p:nvPr>
        </p:nvSpPr>
        <p:spPr/>
        <p:txBody>
          <a:bodyPr/>
          <a:lstStyle/>
          <a:p>
            <a:pPr>
              <a:buNone/>
            </a:pPr>
            <a:r>
              <a:rPr lang="en-US" dirty="0" smtClean="0">
                <a:solidFill>
                  <a:schemeClr val="bg1"/>
                </a:solidFill>
              </a:rPr>
              <a:t>   RDBMS stands for Relational Database Management System.</a:t>
            </a:r>
          </a:p>
          <a:p>
            <a:pPr>
              <a:buNone/>
            </a:pPr>
            <a:r>
              <a:rPr lang="en-US" dirty="0" smtClean="0">
                <a:solidFill>
                  <a:schemeClr val="bg1"/>
                </a:solidFill>
              </a:rPr>
              <a:t> </a:t>
            </a:r>
          </a:p>
          <a:p>
            <a:pPr>
              <a:buNone/>
            </a:pPr>
            <a:r>
              <a:rPr lang="en-US" dirty="0" smtClean="0">
                <a:solidFill>
                  <a:schemeClr val="bg1"/>
                </a:solidFill>
              </a:rPr>
              <a:t>   RDBMS is the basis for SQL, and for all modern database systems such as MS SQL Server, IBM DB2, Oracle, </a:t>
            </a:r>
            <a:r>
              <a:rPr lang="en-US" dirty="0" err="1" smtClean="0">
                <a:solidFill>
                  <a:schemeClr val="bg1"/>
                </a:solidFill>
              </a:rPr>
              <a:t>MySQL</a:t>
            </a:r>
            <a:r>
              <a:rPr lang="en-US" dirty="0" smtClean="0">
                <a:solidFill>
                  <a:schemeClr val="bg1"/>
                </a:solidFill>
              </a:rPr>
              <a:t>, and Microsoft Access.</a:t>
            </a:r>
          </a:p>
          <a:p>
            <a:pPr>
              <a:buNone/>
            </a:pPr>
            <a:r>
              <a:rPr lang="en-US" dirty="0" smtClean="0">
                <a:solidFill>
                  <a:schemeClr val="bg1"/>
                </a:solidFill>
              </a:rPr>
              <a:t> </a:t>
            </a:r>
          </a:p>
          <a:p>
            <a:pPr>
              <a:buNone/>
            </a:pPr>
            <a:r>
              <a:rPr lang="en-US" dirty="0" smtClean="0">
                <a:solidFill>
                  <a:schemeClr val="bg1"/>
                </a:solidFill>
              </a:rPr>
              <a:t>   The data in RDBMS is stored in database objects called tables. A table is a collection of related data entries and it consists of columns and rows.</a:t>
            </a:r>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171" y="0"/>
            <a:ext cx="10515600" cy="796687"/>
          </a:xfrm>
        </p:spPr>
        <p:txBody>
          <a:bodyPr>
            <a:normAutofit fontScale="90000"/>
          </a:bodyPr>
          <a:lstStyle/>
          <a:p>
            <a:pPr algn="ctr"/>
            <a:r>
              <a:rPr lang="en-IN" sz="6000" dirty="0" smtClean="0">
                <a:solidFill>
                  <a:schemeClr val="bg1"/>
                </a:solidFill>
                <a:latin typeface="Algerian" panose="04020705040A02060702" pitchFamily="82" charset="0"/>
              </a:rPr>
              <a:t>database</a:t>
            </a:r>
            <a:endParaRPr lang="en-IN" sz="6000" dirty="0">
              <a:solidFill>
                <a:schemeClr val="bg1"/>
              </a:solidFill>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655906" y="858763"/>
            <a:ext cx="10880188" cy="5430128"/>
          </a:xfrm>
        </p:spPr>
      </p:pic>
      <p:sp>
        <p:nvSpPr>
          <p:cNvPr id="5" name="Up Arrow 4"/>
          <p:cNvSpPr/>
          <p:nvPr/>
        </p:nvSpPr>
        <p:spPr>
          <a:xfrm rot="1464081">
            <a:off x="9087729" y="2286634"/>
            <a:ext cx="675249" cy="25743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LOGIN</a:t>
            </a:r>
            <a:endParaRPr lang="en-IN" dirty="0"/>
          </a:p>
        </p:txBody>
      </p:sp>
      <p:sp>
        <p:nvSpPr>
          <p:cNvPr id="6" name="Up Arrow 5"/>
          <p:cNvSpPr/>
          <p:nvPr/>
        </p:nvSpPr>
        <p:spPr>
          <a:xfrm rot="20279223">
            <a:off x="11167168" y="2259295"/>
            <a:ext cx="737850" cy="227263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a:t>
            </a:r>
          </a:p>
          <a:p>
            <a:pPr algn="ctr"/>
            <a:r>
              <a:rPr lang="en-IN" dirty="0" smtClean="0"/>
              <a:t>IGNUP</a:t>
            </a:r>
            <a:endParaRPr lang="en-IN" dirty="0"/>
          </a:p>
        </p:txBody>
      </p:sp>
      <p:pic>
        <p:nvPicPr>
          <p:cNvPr id="4098" name="Picture 2"/>
          <p:cNvPicPr>
            <a:picLocks noChangeAspect="1" noChangeArrowheads="1"/>
          </p:cNvPicPr>
          <p:nvPr/>
        </p:nvPicPr>
        <p:blipFill>
          <a:blip r:embed="rId3"/>
          <a:srcRect/>
          <a:stretch>
            <a:fillRect/>
          </a:stretch>
        </p:blipFill>
        <p:spPr bwMode="auto">
          <a:xfrm>
            <a:off x="653144" y="841830"/>
            <a:ext cx="10900227" cy="6016172"/>
          </a:xfrm>
          <a:prstGeom prst="rect">
            <a:avLst/>
          </a:prstGeom>
          <a:noFill/>
          <a:ln w="9525">
            <a:noFill/>
            <a:miter lim="800000"/>
            <a:headEnd/>
            <a:tailEnd/>
          </a:ln>
          <a:effectLst/>
        </p:spPr>
      </p:pic>
    </p:spTree>
    <p:extLst>
      <p:ext uri="{BB962C8B-B14F-4D97-AF65-F5344CB8AC3E}">
        <p14:creationId xmlns="" xmlns:p14="http://schemas.microsoft.com/office/powerpoint/2010/main" val="39636545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latin typeface="Algerian" pitchFamily="82" charset="0"/>
              </a:rPr>
              <a:t>Backend Development</a:t>
            </a:r>
            <a:endParaRPr lang="en-US" dirty="0">
              <a:latin typeface="Algerian" pitchFamily="82" charset="0"/>
            </a:endParaRPr>
          </a:p>
        </p:txBody>
      </p:sp>
      <p:sp>
        <p:nvSpPr>
          <p:cNvPr id="3" name="Content Placeholder 2"/>
          <p:cNvSpPr>
            <a:spLocks noGrp="1"/>
          </p:cNvSpPr>
          <p:nvPr>
            <p:ph idx="1"/>
          </p:nvPr>
        </p:nvSpPr>
        <p:spPr/>
        <p:txBody>
          <a:bodyPr>
            <a:normAutofit fontScale="85000" lnSpcReduction="20000"/>
          </a:bodyPr>
          <a:lstStyle/>
          <a:p>
            <a:pPr>
              <a:buNone/>
            </a:pPr>
            <a:r>
              <a:rPr lang="en-US" dirty="0" smtClean="0">
                <a:solidFill>
                  <a:schemeClr val="bg1"/>
                </a:solidFill>
              </a:rPr>
              <a:t>   What makes the front end of a website possible? Where is all that data stored? This is where the back end comes in. The back end of a website consists of a server, an application, and a database. A back-end developer builds and maintains the technology that powers those components which, together, enable the user-facing side of the website to even exist in the first place.</a:t>
            </a:r>
          </a:p>
          <a:p>
            <a:pPr>
              <a:buNone/>
            </a:pPr>
            <a:endParaRPr lang="en-US" dirty="0" smtClean="0">
              <a:solidFill>
                <a:schemeClr val="bg1"/>
              </a:solidFill>
            </a:endParaRPr>
          </a:p>
          <a:p>
            <a:pPr>
              <a:buNone/>
            </a:pPr>
            <a:r>
              <a:rPr lang="en-US" dirty="0" smtClean="0">
                <a:solidFill>
                  <a:schemeClr val="bg1"/>
                </a:solidFill>
              </a:rPr>
              <a:t>   In software engineering, the terms front end and back end refers to the separation of concerns between the presentation layer (front end), and the data access layer (back end) of a piece of software, or the physical infrastructure or hardware. In the client–server model, the client is usually considered the front end and the server is usually considered the back end. A rule of thumb is that the front (or "client") side is any component manipulated by the user. The server-side (or "back end") code usually resides on the server, often far removed physically from the user.</a:t>
            </a:r>
          </a:p>
          <a:p>
            <a:r>
              <a:rPr lang="en-US" dirty="0" smtClean="0"/>
              <a:t> </a:t>
            </a:r>
          </a:p>
          <a:p>
            <a:endParaRPr lang="en-US"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chemeClr val="bg1"/>
                </a:solidFill>
                <a:latin typeface="Algerian" pitchFamily="82" charset="0"/>
              </a:rPr>
              <a:t>Programming Languages used</a:t>
            </a:r>
            <a:endParaRPr lang="en-US" sz="4800" dirty="0">
              <a:solidFill>
                <a:schemeClr val="bg1"/>
              </a:solidFill>
              <a:latin typeface="Algerian" pitchFamily="82" charset="0"/>
            </a:endParaRPr>
          </a:p>
        </p:txBody>
      </p:sp>
      <p:sp>
        <p:nvSpPr>
          <p:cNvPr id="3" name="Content Placeholder 2"/>
          <p:cNvSpPr>
            <a:spLocks noGrp="1"/>
          </p:cNvSpPr>
          <p:nvPr>
            <p:ph idx="1"/>
          </p:nvPr>
        </p:nvSpPr>
        <p:spPr/>
        <p:txBody>
          <a:bodyPr>
            <a:normAutofit/>
          </a:bodyPr>
          <a:lstStyle/>
          <a:p>
            <a:r>
              <a:rPr lang="en-US" sz="4800" dirty="0" smtClean="0">
                <a:solidFill>
                  <a:schemeClr val="bg1"/>
                </a:solidFill>
              </a:rPr>
              <a:t>SQL</a:t>
            </a:r>
          </a:p>
          <a:p>
            <a:r>
              <a:rPr lang="en-US" sz="4800" dirty="0" smtClean="0">
                <a:solidFill>
                  <a:schemeClr val="bg1"/>
                </a:solidFill>
              </a:rPr>
              <a:t>PHP</a:t>
            </a:r>
          </a:p>
          <a:p>
            <a:r>
              <a:rPr lang="en-US" sz="4800" dirty="0" smtClean="0">
                <a:solidFill>
                  <a:schemeClr val="bg1"/>
                </a:solidFill>
              </a:rPr>
              <a:t>XML</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318</TotalTime>
  <Words>651</Words>
  <Application>Microsoft Office PowerPoint</Application>
  <PresentationFormat>Custom</PresentationFormat>
  <Paragraphs>69</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Slide 1</vt:lpstr>
      <vt:lpstr>Slide 2</vt:lpstr>
      <vt:lpstr>HOME PAGE</vt:lpstr>
      <vt:lpstr>What will we measure</vt:lpstr>
      <vt:lpstr>How it works</vt:lpstr>
      <vt:lpstr>RDBMS</vt:lpstr>
      <vt:lpstr>database</vt:lpstr>
      <vt:lpstr>Backend Development</vt:lpstr>
      <vt:lpstr>Programming Languages used</vt:lpstr>
      <vt:lpstr>SQL</vt:lpstr>
      <vt:lpstr>Slide 11</vt:lpstr>
      <vt:lpstr>PHP</vt:lpstr>
      <vt:lpstr>XML</vt:lpstr>
      <vt:lpstr>Slide 14</vt:lpstr>
      <vt:lpstr>                           conclusion</vt:lpstr>
      <vt:lpstr>                               References</vt:lpstr>
      <vt:lpstr>Slide 17</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PAGE</dc:title>
  <dc:creator>Microsoft</dc:creator>
  <cp:lastModifiedBy>shruti bhageria</cp:lastModifiedBy>
  <cp:revision>38</cp:revision>
  <dcterms:created xsi:type="dcterms:W3CDTF">2016-10-27T14:28:59Z</dcterms:created>
  <dcterms:modified xsi:type="dcterms:W3CDTF">2017-04-15T12:47:09Z</dcterms:modified>
</cp:coreProperties>
</file>